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0" r:id="rId2"/>
    <p:sldId id="258" r:id="rId3"/>
    <p:sldId id="257" r:id="rId4"/>
    <p:sldId id="259" r:id="rId5"/>
    <p:sldId id="261" r:id="rId6"/>
    <p:sldId id="263" r:id="rId7"/>
    <p:sldId id="264" r:id="rId8"/>
    <p:sldId id="268" r:id="rId9"/>
    <p:sldId id="26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177F"/>
    <a:srgbClr val="134919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6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62990-ABFA-4E38-9A43-8E4FE5FE526B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EAF4D-69BD-4AC4-BEC5-0ED624028C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EAF4D-69BD-4AC4-BEC5-0ED624028CE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E8216CC-7015-4134-9A6C-EC5F704F9D1A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288C401-D2FA-440A-AC76-1202AAAB2E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785949"/>
          </a:xfrm>
        </p:spPr>
        <p:txBody>
          <a:bodyPr>
            <a:normAutofit/>
          </a:bodyPr>
          <a:lstStyle/>
          <a:p>
            <a:pPr algn="ctr"/>
            <a:r>
              <a:rPr lang="tt-RU" sz="54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Тәртип кайдан башлана?</a:t>
            </a:r>
            <a:endParaRPr lang="ru-RU" sz="54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2357430"/>
            <a:ext cx="6400800" cy="38576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user\Рабочий стол\Алсу\картинки\уче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28867"/>
            <a:ext cx="6000792" cy="395059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/>
          <a:lstStyle/>
          <a:p>
            <a:pPr>
              <a:buClr>
                <a:srgbClr val="FF0000"/>
              </a:buClr>
              <a:buNone/>
            </a:pPr>
            <a:endParaRPr lang="tt-RU" sz="4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 җитешсезлекләреңне </a:t>
            </a:r>
            <a:endParaRPr lang="tt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аңларга, күрергә өйрән.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05026" cy="4800600"/>
          </a:xfrm>
        </p:spPr>
        <p:txBody>
          <a:bodyPr/>
          <a:lstStyle/>
          <a:p>
            <a:pPr>
              <a:buClr>
                <a:srgbClr val="FF0000"/>
              </a:buClr>
              <a:buNone/>
            </a:pPr>
            <a:endParaRPr lang="tt-RU" sz="4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None/>
            </a:pPr>
            <a:endParaRPr lang="tt-RU" sz="4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Үзеңнең 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җитешсезлекләреңне </a:t>
            </a: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аңларга, күрергә өйрән.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t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t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.............. киңәшенә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колак сал.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tt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Өлкәннәр киңәшенә колак сал.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143900" cy="4800600"/>
          </a:xfrm>
        </p:spPr>
        <p:txBody>
          <a:bodyPr/>
          <a:lstStyle/>
          <a:p>
            <a:pPr>
              <a:buNone/>
            </a:pPr>
            <a:endParaRPr lang="tt-RU" sz="4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Гаилә,коллектив</a:t>
            </a:r>
            <a:r>
              <a:rPr lang="tt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t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җәмгыять куйган таләпләрне ныклап ........ . </a:t>
            </a:r>
            <a:endParaRPr lang="tt-RU" sz="4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143900" cy="4800600"/>
          </a:xfrm>
        </p:spPr>
        <p:txBody>
          <a:bodyPr/>
          <a:lstStyle/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Гаилә,коллектив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җәмгыять куйган таләпләрне ныклап үтә.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001056" cy="4800600"/>
          </a:xfrm>
        </p:spPr>
        <p:txBody>
          <a:bodyPr/>
          <a:lstStyle/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Тәртипсезлекләр килеп чыкканда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аларның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......... тикшер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һәм тиешле нәтиҗә яса.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47800"/>
            <a:ext cx="7647836" cy="4800600"/>
          </a:xfrm>
        </p:spPr>
        <p:txBody>
          <a:bodyPr/>
          <a:lstStyle/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Тәртипсезлекләр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килеп чыкканда, аларның сәбәбен тикшер һәм тиешле нәтиҗә яса.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72494" cy="4800600"/>
          </a:xfrm>
        </p:spPr>
        <p:txBody>
          <a:bodyPr>
            <a:normAutofit/>
          </a:bodyPr>
          <a:lstStyle/>
          <a:p>
            <a:pPr>
              <a:buNone/>
            </a:pPr>
            <a:endParaRPr lang="tt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Тәртипле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кешеләрдән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........ ал,        тәртипсезләрдән ......... ал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447800"/>
            <a:ext cx="8072494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Тәртипле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кешеләрдән үрнәк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ал, тәртипсезләрдән </a:t>
            </a:r>
            <a:r>
              <a:rPr lang="tt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гыйбрәт ал.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785926"/>
            <a:ext cx="3008313" cy="43402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43372" y="285728"/>
            <a:ext cx="4543428" cy="585311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tt-RU" sz="4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Була сугыш чукмарлары,</a:t>
            </a:r>
          </a:p>
          <a:p>
            <a:pPr>
              <a:buNone/>
            </a:pPr>
            <a:r>
              <a:rPr lang="tt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Нәниләрне елата.</a:t>
            </a:r>
          </a:p>
          <a:p>
            <a:pPr>
              <a:buNone/>
            </a:pPr>
            <a:r>
              <a:rPr lang="tt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Андыйларны мин хәтта </a:t>
            </a:r>
          </a:p>
          <a:p>
            <a:pPr>
              <a:buNone/>
            </a:pPr>
            <a:r>
              <a:rPr lang="tt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Язмас идем китапта.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user\Рабочий стол\Алсу\картинки\мальчик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285720" y="857232"/>
            <a:ext cx="3214710" cy="5286412"/>
          </a:xfrm>
          <a:prstGeom prst="roundRect">
            <a:avLst>
              <a:gd name="adj" fmla="val 11111"/>
            </a:avLst>
          </a:prstGeom>
          <a:ln w="190500" cap="rnd">
            <a:solidFill>
              <a:srgbClr val="7030A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14290"/>
            <a:ext cx="740664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tt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Исеңдә тот!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071546"/>
            <a:ext cx="7910538" cy="5572164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Үзеңнең  җитешсезлекләреңне </a:t>
            </a:r>
          </a:p>
          <a:p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аңларга, күрергә өйрән.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Өлкәннәр киңәшенә колак сал.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Гаилә,коллектив, җәмгыять куйган таләпләрне ныклап үтә.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Тәртипсезлекләр килеп чыкканда, аларның сәбәбен тикшер һәм тиешле нәтиҗә яса.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tt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Тәртипле кешеләрдән үрнәк ал, тәртипсезләрдән гыйбрәт ал.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tt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Учитель\Desktop\картинкки\MR9002324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57244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1" y="1214421"/>
            <a:ext cx="2828916" cy="442915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071934" y="214290"/>
            <a:ext cx="4543428" cy="585311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t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Бусы менә:</a:t>
            </a:r>
          </a:p>
          <a:p>
            <a:pPr>
              <a:buNone/>
            </a:pPr>
            <a:r>
              <a:rPr lang="tt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Тимә,-ди,-</a:t>
            </a:r>
          </a:p>
          <a:p>
            <a:pPr>
              <a:buNone/>
            </a:pPr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Кечкенә балаларга!</a:t>
            </a:r>
          </a:p>
          <a:p>
            <a:pPr>
              <a:buNone/>
            </a:pPr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 малай шундый яхшы,</a:t>
            </a:r>
          </a:p>
          <a:p>
            <a:pPr>
              <a:buNone/>
            </a:pPr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Сокланырлык аңарга!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user\Рабочий стол\Алсу\картинки\MR900232452.JP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428596" y="785794"/>
            <a:ext cx="3357586" cy="5286412"/>
          </a:xfrm>
          <a:prstGeom prst="roundRect">
            <a:avLst>
              <a:gd name="adj" fmla="val 11111"/>
            </a:avLst>
          </a:prstGeom>
          <a:ln w="190500" cap="rnd">
            <a:solidFill>
              <a:srgbClr val="7030A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85728"/>
            <a:ext cx="7406640" cy="857256"/>
          </a:xfrm>
        </p:spPr>
        <p:txBody>
          <a:bodyPr>
            <a:noAutofit/>
          </a:bodyPr>
          <a:lstStyle/>
          <a:p>
            <a:pPr algn="ctr"/>
            <a:r>
              <a:rPr lang="tt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Тәртип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071546"/>
            <a:ext cx="7839100" cy="550072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tt-RU" sz="3600" dirty="0" smtClean="0">
                <a:solidFill>
                  <a:srgbClr val="A9177F"/>
                </a:solidFill>
                <a:latin typeface="Times New Roman" pitchFamily="18" charset="0"/>
                <a:cs typeface="Times New Roman" pitchFamily="18" charset="0"/>
              </a:rPr>
              <a:t>Әйберләр, җансыз нәрсәләр куелышында, торышында эзлеклелек, җыйнаклык, уңайлык халәте.</a:t>
            </a:r>
          </a:p>
          <a:p>
            <a:pPr>
              <a:buFont typeface="Arial" pitchFamily="34" charset="0"/>
              <a:buChar char="•"/>
            </a:pPr>
            <a:r>
              <a:rPr lang="tt-RU" sz="3600" dirty="0" smtClean="0">
                <a:solidFill>
                  <a:srgbClr val="A9177F"/>
                </a:solidFill>
                <a:latin typeface="Times New Roman" pitchFamily="18" charset="0"/>
                <a:cs typeface="Times New Roman" pitchFamily="18" charset="0"/>
              </a:rPr>
              <a:t>Эш барышында яки тормышта урнашкан, кабул ителгән билгеле бер кагыйдәләр җыелмасы.</a:t>
            </a:r>
          </a:p>
          <a:p>
            <a:pPr>
              <a:buFont typeface="Arial" pitchFamily="34" charset="0"/>
              <a:buChar char="•"/>
            </a:pPr>
            <a:r>
              <a:rPr lang="tt-RU" sz="3600" dirty="0" smtClean="0">
                <a:solidFill>
                  <a:srgbClr val="A9177F"/>
                </a:solidFill>
                <a:latin typeface="Times New Roman" pitchFamily="18" charset="0"/>
                <a:cs typeface="Times New Roman" pitchFamily="18" charset="0"/>
              </a:rPr>
              <a:t>Җәмгыятьтәге,коллективтагы барлык кешеләр өчен үтәлүе мәҗбүри булган кагыйдәләр буенча үз-үзеңне тотыш.</a:t>
            </a:r>
          </a:p>
          <a:p>
            <a:pPr>
              <a:buFont typeface="Arial" pitchFamily="34" charset="0"/>
              <a:buChar char="•"/>
            </a:pPr>
            <a:endParaRPr lang="ru-RU" sz="9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12" descr="j017870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714776" cy="2076703"/>
          </a:xfrm>
          <a:prstGeom prst="roundRect">
            <a:avLst/>
          </a:prstGeom>
          <a:noFill/>
        </p:spPr>
      </p:pic>
      <p:pic>
        <p:nvPicPr>
          <p:cNvPr id="1026" name="Picture 2" descr="C:\Users\Учитель\Desktop\2034_0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428868"/>
            <a:ext cx="3643338" cy="1909760"/>
          </a:xfrm>
          <a:prstGeom prst="roundRect">
            <a:avLst/>
          </a:prstGeom>
          <a:noFill/>
        </p:spPr>
      </p:pic>
      <p:pic>
        <p:nvPicPr>
          <p:cNvPr id="1027" name="Picture 3" descr="C:\Users\Учитель\Desktop\Трамвай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14290"/>
            <a:ext cx="4143404" cy="2071702"/>
          </a:xfrm>
          <a:prstGeom prst="roundRect">
            <a:avLst/>
          </a:prstGeom>
          <a:noFill/>
        </p:spPr>
      </p:pic>
      <p:pic>
        <p:nvPicPr>
          <p:cNvPr id="1028" name="Picture 4" descr="C:\Users\Учитель\Desktop\Поезд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357430"/>
            <a:ext cx="4214842" cy="1879423"/>
          </a:xfrm>
          <a:prstGeom prst="roundRect">
            <a:avLst/>
          </a:prstGeom>
          <a:noFill/>
        </p:spPr>
      </p:pic>
      <p:pic>
        <p:nvPicPr>
          <p:cNvPr id="13" name="Picture 5" descr="50200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4572008"/>
            <a:ext cx="3714776" cy="20002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t-RU" sz="4400" b="1" dirty="0" smtClean="0">
                <a:solidFill>
                  <a:srgbClr val="00B050"/>
                </a:solidFill>
              </a:rPr>
              <a:t>Өйдә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Учитель\Desktop\картинкки\3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285860"/>
            <a:ext cx="3946786" cy="26536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7" name="Picture 3" descr="C:\Users\Учитель\Desktop\картинкки\10.jpeg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/>
          <a:stretch>
            <a:fillRect/>
          </a:stretch>
        </p:blipFill>
        <p:spPr bwMode="auto">
          <a:xfrm>
            <a:off x="1142976" y="4143380"/>
            <a:ext cx="3214710" cy="2428892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8" name="Picture 4" descr="C:\Users\Учитель\Desktop\картинкки\19.jpeg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5214942" y="1285860"/>
            <a:ext cx="3500462" cy="254795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029" name="Picture 5" descr="C:\Users\Учитель\Desktop\картинкки\в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071942"/>
            <a:ext cx="4286250" cy="261461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Урамда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1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</a:blip>
          <a:srcRect l="54295" t="2977" r="5614" b="7944"/>
          <a:stretch>
            <a:fillRect/>
          </a:stretch>
        </p:blipFill>
        <p:spPr>
          <a:xfrm>
            <a:off x="6286512" y="428604"/>
            <a:ext cx="2714644" cy="3056510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5" name="Picture 19" descr="00004"/>
          <p:cNvPicPr>
            <a:picLocks noChangeAspect="1" noChangeArrowheads="1"/>
          </p:cNvPicPr>
          <p:nvPr/>
        </p:nvPicPr>
        <p:blipFill>
          <a:blip r:embed="rId3">
            <a:lum bright="-20000" contrast="30000"/>
          </a:blip>
          <a:srcRect l="43091" r="32452" b="73163"/>
          <a:stretch>
            <a:fillRect/>
          </a:stretch>
        </p:blipFill>
        <p:spPr>
          <a:xfrm>
            <a:off x="428596" y="357166"/>
            <a:ext cx="3143272" cy="3000396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3074" name="Picture 2" descr="C:\Users\Учитель\Desktop\картинкки\пл.jpg"/>
          <p:cNvPicPr>
            <a:picLocks noChangeAspect="1" noChangeArrowheads="1"/>
          </p:cNvPicPr>
          <p:nvPr/>
        </p:nvPicPr>
        <p:blipFill>
          <a:blip r:embed="rId4">
            <a:lum bright="-20000"/>
          </a:blip>
          <a:srcRect/>
          <a:stretch>
            <a:fillRect/>
          </a:stretch>
        </p:blipFill>
        <p:spPr bwMode="auto">
          <a:xfrm>
            <a:off x="428596" y="3714752"/>
            <a:ext cx="3491286" cy="3143248"/>
          </a:xfrm>
          <a:prstGeom prst="round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3075" name="Picture 3" descr="C:\Users\Учитель\Desktop\картинкки\7.jpe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4000496" y="1643050"/>
            <a:ext cx="1857388" cy="2152658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1" name="Picture 4" descr="РР0006"/>
          <p:cNvPicPr>
            <a:picLocks noChangeAspect="1" noChangeArrowheads="1"/>
          </p:cNvPicPr>
          <p:nvPr/>
        </p:nvPicPr>
        <p:blipFill>
          <a:blip r:embed="rId6">
            <a:lum bright="-30000" contrast="30000"/>
          </a:blip>
          <a:srcRect l="5122" t="7155" r="4294" b="53471"/>
          <a:stretch>
            <a:fillRect/>
          </a:stretch>
        </p:blipFill>
        <p:spPr bwMode="auto">
          <a:xfrm>
            <a:off x="5000596" y="4059571"/>
            <a:ext cx="4143404" cy="2798429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428604"/>
            <a:ext cx="7406640" cy="1068838"/>
          </a:xfrm>
        </p:spPr>
        <p:txBody>
          <a:bodyPr>
            <a:normAutofit/>
          </a:bodyPr>
          <a:lstStyle/>
          <a:p>
            <a:pPr algn="ctr"/>
            <a:r>
              <a:rPr lang="tt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Мәктәптә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36501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4" name="Picture 3" descr="C:\Users\Учитель\Desktop\картинкки\з.jpeg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2643173" y="1643050"/>
            <a:ext cx="3714777" cy="261615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32560" y="1785926"/>
            <a:ext cx="7406640" cy="18167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Учитель\Desktop\дети\ш4.jpeg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786446" y="3357562"/>
            <a:ext cx="3079557" cy="3071834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27" name="Picture 3" descr="C:\Users\Учитель\Desktop\дети\ш6.jpeg"/>
          <p:cNvPicPr>
            <a:picLocks noChangeAspect="1" noChangeArrowheads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6429388" y="214290"/>
            <a:ext cx="2511123" cy="285749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28" name="Picture 4" descr="C:\Users\Учитель\Desktop\дети\ш2.jpeg"/>
          <p:cNvPicPr>
            <a:picLocks noChangeAspect="1" noChangeArrowheads="1"/>
          </p:cNvPicPr>
          <p:nvPr/>
        </p:nvPicPr>
        <p:blipFill>
          <a:blip r:embed="rId5">
            <a:lum bright="-10000" contrast="20000"/>
          </a:blip>
          <a:srcRect/>
          <a:stretch>
            <a:fillRect/>
          </a:stretch>
        </p:blipFill>
        <p:spPr bwMode="auto">
          <a:xfrm>
            <a:off x="285720" y="285728"/>
            <a:ext cx="2286016" cy="264320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</p:pic>
      <p:pic>
        <p:nvPicPr>
          <p:cNvPr id="1029" name="Picture 5" descr="C:\Users\Учитель\Desktop\дети\ш3.jpeg"/>
          <p:cNvPicPr>
            <a:picLocks noChangeAspect="1" noChangeArrowheads="1"/>
          </p:cNvPicPr>
          <p:nvPr/>
        </p:nvPicPr>
        <p:blipFill>
          <a:blip r:embed="rId6">
            <a:lum bright="-10000" contrast="20000"/>
          </a:blip>
          <a:srcRect/>
          <a:stretch>
            <a:fillRect/>
          </a:stretch>
        </p:blipFill>
        <p:spPr bwMode="auto">
          <a:xfrm>
            <a:off x="357158" y="3571876"/>
            <a:ext cx="3071835" cy="3071834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sz="4400" b="1" dirty="0" smtClean="0">
                <a:latin typeface="Times New Roman" pitchFamily="18" charset="0"/>
                <a:cs typeface="Times New Roman" pitchFamily="18" charset="0"/>
              </a:rPr>
              <a:t>Җәмәгать урыннарында</a:t>
            </a:r>
            <a:endParaRPr lang="ru-RU" dirty="0"/>
          </a:p>
        </p:txBody>
      </p:sp>
      <p:pic>
        <p:nvPicPr>
          <p:cNvPr id="4" name="Picture 3" descr="Уроки светофорика2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 l="993" t="55072" r="13292" b="6317"/>
          <a:stretch>
            <a:fillRect/>
          </a:stretch>
        </p:blipFill>
        <p:spPr>
          <a:xfrm>
            <a:off x="214282" y="1357298"/>
            <a:ext cx="4973391" cy="47149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0" name="Picture 2" descr="C:\Users\Учитель\Desktop\дети\о1.jpeg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5286380" y="1285860"/>
            <a:ext cx="3681119" cy="26432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1" name="Picture 3" descr="C:\Users\Учитель\Desktop\дети\о2.jpeg"/>
          <p:cNvPicPr>
            <a:picLocks noChangeAspect="1" noChangeArrowheads="1"/>
          </p:cNvPicPr>
          <p:nvPr/>
        </p:nvPicPr>
        <p:blipFill>
          <a:blip r:embed="rId4">
            <a:lum bright="-10000" contrast="30000"/>
          </a:blip>
          <a:srcRect/>
          <a:stretch>
            <a:fillRect/>
          </a:stretch>
        </p:blipFill>
        <p:spPr bwMode="auto">
          <a:xfrm>
            <a:off x="5357818" y="4000504"/>
            <a:ext cx="3500462" cy="24288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254</TotalTime>
  <Words>218</Words>
  <Application>Microsoft Office PowerPoint</Application>
  <PresentationFormat>Экран (4:3)</PresentationFormat>
  <Paragraphs>51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Тәртип кайдан башлана?</vt:lpstr>
      <vt:lpstr>Слайд 2</vt:lpstr>
      <vt:lpstr>Слайд 3</vt:lpstr>
      <vt:lpstr>Тәртип</vt:lpstr>
      <vt:lpstr>Слайд 5</vt:lpstr>
      <vt:lpstr>Өйдә</vt:lpstr>
      <vt:lpstr>Урамда</vt:lpstr>
      <vt:lpstr>Мәктәптә</vt:lpstr>
      <vt:lpstr>Җәмәгать урыннарында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Исеңдә тот!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Учитель</cp:lastModifiedBy>
  <cp:revision>35</cp:revision>
  <dcterms:created xsi:type="dcterms:W3CDTF">2010-12-10T18:07:15Z</dcterms:created>
  <dcterms:modified xsi:type="dcterms:W3CDTF">2010-12-16T14:21:16Z</dcterms:modified>
</cp:coreProperties>
</file>